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4" r:id="rId4"/>
    <p:sldId id="277" r:id="rId5"/>
    <p:sldId id="278" r:id="rId6"/>
    <p:sldId id="285" r:id="rId7"/>
    <p:sldId id="282" r:id="rId8"/>
    <p:sldId id="283" r:id="rId9"/>
    <p:sldId id="290" r:id="rId10"/>
    <p:sldId id="279" r:id="rId11"/>
    <p:sldId id="287" r:id="rId12"/>
    <p:sldId id="286" r:id="rId13"/>
    <p:sldId id="289" r:id="rId14"/>
    <p:sldId id="280" r:id="rId15"/>
    <p:sldId id="281" r:id="rId16"/>
    <p:sldId id="288" r:id="rId17"/>
    <p:sldId id="275" r:id="rId18"/>
    <p:sldId id="27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j Fadin" initials="AF" lastIdx="6" clrIdx="0">
    <p:extLst>
      <p:ext uri="{19B8F6BF-5375-455C-9EA6-DF929625EA0E}">
        <p15:presenceInfo xmlns:p15="http://schemas.microsoft.com/office/powerpoint/2012/main" userId="Andrej Fa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86" autoAdjust="0"/>
  </p:normalViewPr>
  <p:slideViewPr>
    <p:cSldViewPr>
      <p:cViewPr varScale="1">
        <p:scale>
          <a:sx n="85" d="100"/>
          <a:sy n="85" d="100"/>
        </p:scale>
        <p:origin x="590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5T18:35:49.003" idx="3">
    <p:pos x="7315" y="256"/>
    <p:text>Veraltetes UI Bild da neues zu diesem Zeitpunkt noch nicht vorhanden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0T23:58:25.943" idx="6">
    <p:pos x="7128" y="254"/>
    <p:text>Diagramm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7/12/2022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7/12/2022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7/12/2022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7/12/2022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Institutsprojekt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Q-Learning Approach for Adaptive Sleep Modes in 5G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15C8-5981-177F-1312-E02B5C1F44D6}"/>
              </a:ext>
            </a:extLst>
          </p:cNvPr>
          <p:cNvSpPr txBox="1"/>
          <p:nvPr/>
        </p:nvSpPr>
        <p:spPr>
          <a:xfrm>
            <a:off x="333772" y="243723"/>
            <a:ext cx="5400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Haotian Wang, Huying Zhang, Marc Wagels, Oliver Schirrmacher, Till Müller, Andrej Fadin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F92E5-CFC1-5F49-308D-E3F5F007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861-9977-7FEC-9091-5C8B0651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685800"/>
            <a:ext cx="4258071" cy="4038600"/>
          </a:xfrm>
        </p:spPr>
        <p:txBody>
          <a:bodyPr/>
          <a:lstStyle/>
          <a:p>
            <a:r>
              <a:rPr lang="de-DE" dirty="0"/>
              <a:t>Gestaltung der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FC186-DB42-BE0F-C9EB-9F5EEE83C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62C31-F7DD-E419-9D1F-C4FEF26C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2BA21-2B6E-F7CB-D0CF-45AE37AAB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21" y="621048"/>
            <a:ext cx="6554068" cy="49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B2E2-E318-D79B-4DB8-1008028D50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4" name="Simulation-Prasentation">
            <a:hlinkClick r:id="" action="ppaction://media"/>
            <a:extLst>
              <a:ext uri="{FF2B5EF4-FFF2-40B4-BE49-F238E27FC236}">
                <a16:creationId xmlns:a16="http://schemas.microsoft.com/office/drawing/2014/main" id="{B2B8EA5A-C04F-6ED2-C0C8-F9B26738CA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858" y="555091"/>
            <a:ext cx="9969108" cy="5607623"/>
          </a:xfrm>
        </p:spPr>
      </p:pic>
    </p:spTree>
    <p:extLst>
      <p:ext uri="{BB962C8B-B14F-4D97-AF65-F5344CB8AC3E}">
        <p14:creationId xmlns:p14="http://schemas.microsoft.com/office/powerpoint/2010/main" val="14259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836" y="1828799"/>
            <a:ext cx="4709160" cy="838201"/>
          </a:xfrm>
        </p:spPr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09836" y="2743200"/>
                <a:ext cx="501693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Energiegewinn≈</a:t>
                </a:r>
                <a:r>
                  <a:rPr lang="de-DE" altLang="zh-CN" b="1" dirty="0"/>
                  <a:t>17.52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Verzögerung≈</a:t>
                </a:r>
                <a:r>
                  <a:rPr lang="de-DE" altLang="zh-CN" b="1" dirty="0"/>
                  <a:t>62.4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Energiegewinn/Verzögerung ≈ </a:t>
                </a:r>
                <a:r>
                  <a:rPr lang="de-DE" altLang="zh-CN" b="1" dirty="0"/>
                  <a:t>0.28</a:t>
                </a:r>
              </a:p>
              <a:p>
                <a:pPr marL="502920" indent="-4572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09836" y="2743200"/>
                <a:ext cx="5016938" cy="3428999"/>
              </a:xfrm>
              <a:blipFill>
                <a:blip r:embed="rId2"/>
                <a:stretch>
                  <a:fillRect l="-243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1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Energiegewinn≈</a:t>
                </a:r>
                <a:r>
                  <a:rPr lang="de-DE" altLang="zh-CN" b="1" dirty="0"/>
                  <a:t>9.875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Verzögerung≈</a:t>
                </a:r>
                <a:r>
                  <a:rPr lang="de-DE" altLang="zh-CN" b="1" dirty="0"/>
                  <a:t>10.41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Energiegewinn/Verzögerung ≈ </a:t>
                </a:r>
                <a:r>
                  <a:rPr lang="de-DE" altLang="zh-CN" b="1" dirty="0"/>
                  <a:t>0.95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  <a:blipFill>
                <a:blip r:embed="rId3"/>
                <a:stretch>
                  <a:fillRect l="-250" t="-1779" r="-1250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0.1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0.16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8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0.44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5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FCAB-A29F-5CCD-8CE6-86301F6F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7518-E214-6805-59B7-CFF7EC22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de-DE" sz="2800" dirty="0"/>
              <a:t>Simulation 1:</a:t>
            </a:r>
          </a:p>
          <a:p>
            <a:r>
              <a:rPr lang="de-DE" dirty="0"/>
              <a:t>Deutlich höhere E/D Quote (mit Q-Learning)</a:t>
            </a:r>
          </a:p>
          <a:p>
            <a:r>
              <a:rPr lang="de-DE" dirty="0"/>
              <a:t>0.28 → 0.95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sz="2800" dirty="0"/>
              <a:t>Simulation 2:</a:t>
            </a:r>
          </a:p>
          <a:p>
            <a:r>
              <a:rPr lang="de-DE" dirty="0"/>
              <a:t>Energiegewinn steigt ums ~1,6 fache (9.44 → 15.21)</a:t>
            </a:r>
          </a:p>
          <a:p>
            <a:r>
              <a:rPr lang="de-DE" dirty="0"/>
              <a:t>Verzögerung sinkt (57.99 → 34.24) trotz 0.2 Discount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85DF3-C878-43DA-FE0E-C7F10666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2E05-31D7-95CE-B4F7-D85E3140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73C003-7486-92F5-8643-A3B534C1210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62C44F-E3CF-D0F7-CBF8-3296B7BF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Basisstationen deutlich effizienter nach dem Q-Learning Prozess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58D93-86DE-7F14-27DB-4C0A6F5A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6A5172-0D7C-1CAD-B55E-9AF6CDB8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B070D-1F4E-0B07-513C-55B76AB8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Epsilon-Greedy Wert anpassbar während der Simulation für noch bessere Ergebnisse (vom Maximum zum Minimum sinkend)</a:t>
            </a:r>
          </a:p>
          <a:p>
            <a:r>
              <a:rPr lang="de-DE" dirty="0"/>
              <a:t>mehr Schlafmodi für noch höheren Energiegewinn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47162E-DBBC-4BE4-A782-7E706541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6949-83D5-EDC1-059F-41AB0F70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Paper: „</a:t>
            </a:r>
            <a:r>
              <a:rPr lang="de-D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Distributed Q-Learning Approach for Adaptive Sleep Modes in 5G Networks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von Ali El-Amine, Mauricio Iturralde, Hussein Al Haj Hassan und Loutfi Nuaymi, Wireless Communications and Networking Conference (WCNC), 2019 IEEE</a:t>
            </a:r>
          </a:p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</a:rPr>
              <a:t>Doktorarbeit: „</a:t>
            </a:r>
            <a:r>
              <a:rPr lang="de-DE" sz="1800" b="1" dirty="0">
                <a:effectLst/>
                <a:latin typeface="Times New Roman" panose="02020603050405020304" pitchFamily="18" charset="0"/>
              </a:rPr>
              <a:t>Management of advanced sleep modes for energy-eﬀicient 5G networks</a:t>
            </a:r>
            <a:r>
              <a:rPr lang="de-DE" sz="1800" dirty="0">
                <a:effectLst/>
                <a:latin typeface="Times New Roman" panose="02020603050405020304" pitchFamily="18" charset="0"/>
              </a:rPr>
              <a:t>“ von Fatma Ezzahra Salem; Networking and Internet Architecture [cs.NI] Institut Polytechnique de Paris, 2019</a:t>
            </a:r>
            <a:endParaRPr lang="de-D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B73B1-4A9D-E864-A0C1-F29585C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27CE8-518E-3009-34B5-C150FEC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582" y="1628800"/>
            <a:ext cx="10277398" cy="2592288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ihre aufmerksamkeit!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Noch Fragen?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EFEE-38B7-0D23-A9C9-B9D09E93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Problemstellung</a:t>
            </a:r>
            <a:endParaRPr lang="en-US" dirty="0"/>
          </a:p>
          <a:p>
            <a:r>
              <a:rPr lang="en-US" dirty="0" err="1"/>
              <a:t>Konzept</a:t>
            </a:r>
            <a:r>
              <a:rPr lang="en-US" dirty="0"/>
              <a:t> des Q-Learning</a:t>
            </a:r>
          </a:p>
          <a:p>
            <a:r>
              <a:rPr lang="en-US" dirty="0"/>
              <a:t>Aufbau der Simulation</a:t>
            </a:r>
          </a:p>
          <a:p>
            <a:pPr lvl="1"/>
            <a:r>
              <a:rPr lang="en-US" dirty="0" err="1"/>
              <a:t>Gestaltung</a:t>
            </a:r>
            <a:r>
              <a:rPr lang="en-US" dirty="0"/>
              <a:t> der Simulation</a:t>
            </a:r>
          </a:p>
          <a:p>
            <a:pPr lvl="1"/>
            <a:r>
              <a:rPr lang="en-US" dirty="0" err="1"/>
              <a:t>Simulationsdetails</a:t>
            </a:r>
            <a:endParaRPr lang="en-US" dirty="0"/>
          </a:p>
          <a:p>
            <a:r>
              <a:rPr lang="de-DE" dirty="0"/>
              <a:t>Simulationsergebnisse</a:t>
            </a:r>
            <a:endParaRPr lang="en-US" dirty="0"/>
          </a:p>
          <a:p>
            <a:r>
              <a:rPr lang="en-US" dirty="0" err="1"/>
              <a:t>Auswertung</a:t>
            </a:r>
            <a:endParaRPr lang="en-US" dirty="0"/>
          </a:p>
          <a:p>
            <a:r>
              <a:rPr lang="en-US" dirty="0" err="1"/>
              <a:t>Fazit</a:t>
            </a:r>
            <a:endParaRPr lang="en-US" dirty="0"/>
          </a:p>
          <a:p>
            <a:r>
              <a:rPr lang="en-US" dirty="0" err="1"/>
              <a:t>Ausblicke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82D2-6DF3-CD69-9D8C-DCB2EDF2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CE59-DFCA-DA4A-F446-74774A27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87A0-D46E-223B-C136-0DA768CB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Kommunikation schnell und effektiv über 5G Netzwerke</a:t>
            </a:r>
          </a:p>
          <a:p>
            <a:r>
              <a:rPr lang="de-DE" dirty="0"/>
              <a:t>Basisstationen mit hohem Energieverbrauch</a:t>
            </a:r>
          </a:p>
          <a:p>
            <a:r>
              <a:rPr lang="de-DE" dirty="0"/>
              <a:t>Inspiriert vom Paper:</a:t>
            </a:r>
          </a:p>
          <a:p>
            <a:pPr marL="45720" indent="0">
              <a:buNone/>
            </a:pPr>
            <a:r>
              <a:rPr lang="de-DE" dirty="0"/>
              <a:t>→ Lösung durch Optimierung mit anpassbaren Schlafmodi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3A925-8AAC-BF3B-39BF-A611FC69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88F4E5-9774-7BC9-CE97-582D07F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77B962-9C05-15AB-2669-34A723B6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Basisstationen warten im Leerlauf aktiv auf Consumer</a:t>
            </a:r>
          </a:p>
          <a:p>
            <a:r>
              <a:rPr lang="de-DE" dirty="0"/>
              <a:t>3 verschiedene Schlafmodi, um Energieverbrauch zu reduzieren</a:t>
            </a:r>
          </a:p>
          <a:p>
            <a:r>
              <a:rPr lang="de-DE" dirty="0"/>
              <a:t>4 mögliche Aktionen</a:t>
            </a:r>
          </a:p>
          <a:p>
            <a:r>
              <a:rPr lang="de-DE" dirty="0"/>
              <a:t>Q-Learning, um optimale Entscheidungen zu treffen</a:t>
            </a:r>
          </a:p>
          <a:p>
            <a:pPr lvl="1"/>
            <a:r>
              <a:rPr lang="de-DE" dirty="0"/>
              <a:t>Maximale Optimierung durch maschinelles Lernen</a:t>
            </a:r>
          </a:p>
          <a:p>
            <a:pPr lvl="1"/>
            <a:r>
              <a:rPr lang="de-DE" dirty="0"/>
              <a:t>Möglichst optimaler Schlafmodiwechsel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9DB4-340E-8A3D-1228-7604B8E7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330C0-9152-FCD2-19ED-C009255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Agent soll Entscheidungen treffen (1)</a:t>
                </a:r>
              </a:p>
              <a:p>
                <a:r>
                  <a:rPr lang="de-DE" dirty="0"/>
                  <a:t>Q-Values als Grundlage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Erkunden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Gelerntes anwenden</a:t>
                </a:r>
              </a:p>
              <a:p>
                <a:r>
                  <a:rPr lang="de-DE" dirty="0"/>
                  <a:t>Q-Matrix wird aktualisiert durch (2)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Lucida Console" panose="020B0609040504020204" pitchFamily="49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Lernrate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800" b="0" i="1" u="none" strike="noStrike" baseline="0" dirty="0">
                    <a:latin typeface="LMMathItalic9-Regular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Discountfaktor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:r>
                  <a:rPr lang="de-DE" sz="1800" b="0" i="1" u="none" strike="noStrike" baseline="0" dirty="0">
                    <a:latin typeface="LMSans9-Oblique"/>
                  </a:rPr>
                  <a:t>r</a:t>
                </a:r>
                <a:r>
                  <a:rPr lang="de-DE" sz="1800" i="1" dirty="0">
                    <a:latin typeface="LMSans8-Oblique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Reward (3)</a:t>
                </a:r>
              </a:p>
              <a:p>
                <a:pPr lvl="2"/>
                <a:r>
                  <a:rPr lang="de-DE" dirty="0">
                    <a:latin typeface="Century Gothic (Body)"/>
                  </a:rPr>
                  <a:t>Gewinn – Delay</a:t>
                </a:r>
              </a:p>
              <a:p>
                <a:pPr lvl="2"/>
                <a:r>
                  <a:rPr lang="de-DE" sz="1800" i="1" dirty="0">
                    <a:solidFill>
                      <a:srgbClr val="202122"/>
                    </a:solidFill>
                    <a:effectLst/>
                    <a:latin typeface="LMMathItalic9-Regular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de-DE" sz="1800" dirty="0">
                    <a:solidFill>
                      <a:srgbClr val="202122"/>
                    </a:solidFill>
                    <a:effectLst/>
                    <a:latin typeface="LMSans9-Obliq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Gewichtung</a:t>
                </a:r>
                <a:endParaRPr lang="de-DE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1">
            <a:extLst>
              <a:ext uri="{FF2B5EF4-FFF2-40B4-BE49-F238E27FC236}">
                <a16:creationId xmlns:a16="http://schemas.microsoft.com/office/drawing/2014/main" id="{FB00C77E-6243-67BC-C46D-E9D1360B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4568014"/>
            <a:ext cx="6743358" cy="747412"/>
          </a:xfrm>
          <a:prstGeom prst="rect">
            <a:avLst/>
          </a:prstGeom>
        </p:spPr>
      </p:pic>
      <p:pic>
        <p:nvPicPr>
          <p:cNvPr id="7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008A7-AB84-3BBA-0FFA-F4CE9095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78" y="2440667"/>
            <a:ext cx="5456906" cy="1121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D8660-CB8F-4E06-5F2D-5451D0DFB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88AE0-ECA0-8F81-E23E-C042EAE991A1}"/>
              </a:ext>
            </a:extLst>
          </p:cNvPr>
          <p:cNvSpPr txBox="1"/>
          <p:nvPr/>
        </p:nvSpPr>
        <p:spPr>
          <a:xfrm>
            <a:off x="10846940" y="3284984"/>
            <a:ext cx="661508" cy="2871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F3363-4C6C-D1DD-97F9-5A5ECF078995}"/>
              </a:ext>
            </a:extLst>
          </p:cNvPr>
          <p:cNvSpPr txBox="1"/>
          <p:nvPr/>
        </p:nvSpPr>
        <p:spPr>
          <a:xfrm>
            <a:off x="11540753" y="4910713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287FE3E3-C50F-7E2A-0402-3B2B07A1E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6" t="15181" r="43262"/>
          <a:stretch/>
        </p:blipFill>
        <p:spPr>
          <a:xfrm>
            <a:off x="7627431" y="5628705"/>
            <a:ext cx="1800200" cy="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D29072-7FF7-2D4D-5CE3-41204CC495AE}"/>
              </a:ext>
            </a:extLst>
          </p:cNvPr>
          <p:cNvSpPr txBox="1"/>
          <p:nvPr/>
        </p:nvSpPr>
        <p:spPr>
          <a:xfrm>
            <a:off x="9262764" y="5879072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0935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09A8-06D6-6D01-0A76-54E02A5B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AFC-2640-7921-5BCA-23E3F0A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dimensionale Karte</a:t>
            </a:r>
          </a:p>
          <a:p>
            <a:r>
              <a:rPr lang="de-DE" dirty="0"/>
              <a:t>Basisstationen 	und Consumer   (fest)</a:t>
            </a:r>
          </a:p>
          <a:p>
            <a:r>
              <a:rPr lang="de-DE" dirty="0"/>
              <a:t>Feste Basisstationen mit eigenem Agenten</a:t>
            </a:r>
          </a:p>
          <a:p>
            <a:r>
              <a:rPr lang="de-DE" dirty="0"/>
              <a:t>Simulation der Zeit durch Events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CC114-2AC6-CDBC-5306-F4613F1D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B17DE-1848-5081-FFCC-6CF75201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39" y="2492897"/>
            <a:ext cx="487439" cy="28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D26B-C047-0D94-C659-FB7817B8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93" y="2565639"/>
            <a:ext cx="167655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AD864E-9E62-C9A7-46A3-91726BE9F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14" y="957808"/>
            <a:ext cx="4709160" cy="838201"/>
          </a:xfrm>
        </p:spPr>
        <p:txBody>
          <a:bodyPr/>
          <a:lstStyle/>
          <a:p>
            <a:r>
              <a:rPr lang="de-DE" dirty="0"/>
              <a:t>Basisstationen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0E5980-D924-6021-9D9E-7560E42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1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Position</a:t>
            </a:r>
          </a:p>
          <a:p>
            <a:r>
              <a:rPr lang="de-DE" dirty="0"/>
              <a:t>Feste Bandbreite</a:t>
            </a:r>
          </a:p>
          <a:p>
            <a:r>
              <a:rPr lang="de-DE" dirty="0"/>
              <a:t>Bandbreite gleichverteilt an Verbraucher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BA2DB9-90E2-2699-C622-62D56DDD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2054" y="957808"/>
            <a:ext cx="4709160" cy="838201"/>
          </a:xfrm>
        </p:spPr>
        <p:txBody>
          <a:bodyPr/>
          <a:lstStyle/>
          <a:p>
            <a:r>
              <a:rPr lang="de-DE" dirty="0"/>
              <a:t>Verbraucher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37F2DD-C6B3-77C8-BFDF-9B89B62EA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205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Anzahl an Verbrauchern, gleich über Zeit und Fläche verteilt</a:t>
            </a:r>
          </a:p>
          <a:p>
            <a:r>
              <a:rPr lang="de-DE" dirty="0"/>
              <a:t>Zuordnung zur nächsten BS</a:t>
            </a:r>
          </a:p>
          <a:p>
            <a:r>
              <a:rPr lang="de-DE" dirty="0"/>
              <a:t>Fragen Menge an Daten ab (</a:t>
            </a:r>
            <a:r>
              <a:rPr lang="de-DE" dirty="0" err="1"/>
              <a:t>Weibull</a:t>
            </a:r>
            <a:r>
              <a:rPr lang="de-DE" dirty="0"/>
              <a:t> verteilt)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F1090-265B-B2AE-F4E2-FC8A1E15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A39670-749A-FF41-525A-86FF55250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484784"/>
            <a:ext cx="4708734" cy="4343400"/>
          </a:xfrm>
        </p:spPr>
        <p:txBody>
          <a:bodyPr/>
          <a:lstStyle/>
          <a:p>
            <a:pPr marL="45720" indent="0">
              <a:buNone/>
            </a:pPr>
            <a:r>
              <a:rPr lang="de-DE" dirty="0"/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</p:spPr>
            <p:txBody>
              <a:bodyPr/>
              <a:lstStyle/>
              <a:p>
                <a:r>
                  <a:rPr lang="de-DE" dirty="0"/>
                  <a:t>Übertragungsqualität: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Tx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Übertragungsrate: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SINR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Schlafmodi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6899146-FC57-0BF0-903C-603192610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71 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0.5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100">
                                  <a:effectLst/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192683" r="-223370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192683" r="-53933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192683" r="-2857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285714" r="-556075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285714" r="-22337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285714" r="-53933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285714" r="-2857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395122" r="-556075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395122" r="-22337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395122" r="-53933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395122" r="-2857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483333" r="-55607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483333" r="-22337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483333" r="-53933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483333" r="-285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45 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−174 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128.1+37.6</m:t>
                                </m:r>
                                <m:func>
                                  <m:funcPr>
                                    <m:ctrlPr>
                                      <a:rPr lang="zh-C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𝑑𝐵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effectLst/>
                            </a:rPr>
                            <a:t>Weibull</a:t>
                          </a:r>
                          <a:r>
                            <a:rPr lang="de-DE" sz="1600" dirty="0">
                              <a:effectLst/>
                            </a:rPr>
                            <a:t> Verteilung mit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=441.305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127500" r="-735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227500" r="-735" b="-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327500" r="-73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417073" r="-735" b="-4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630000" r="-735" b="-2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730000" r="-735" b="-1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830000" r="-735" b="-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90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5BE3E1-AAD5-44ED-9164-90B1A606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7"/>
            <a:ext cx="7246540" cy="670641"/>
          </a:xfrm>
        </p:spPr>
        <p:txBody>
          <a:bodyPr/>
          <a:lstStyle/>
          <a:p>
            <a:r>
              <a:rPr lang="de-DE" altLang="zh-CN" dirty="0"/>
              <a:t>Event-basierte </a:t>
            </a:r>
            <a:r>
              <a:rPr lang="de-DE" altLang="zh-CN" dirty="0" err="1"/>
              <a:t>simulation</a:t>
            </a:r>
            <a:endParaRPr lang="de-DE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A94127-06D6-4194-A913-E95BDAD033DF}"/>
              </a:ext>
            </a:extLst>
          </p:cNvPr>
          <p:cNvGrpSpPr/>
          <p:nvPr/>
        </p:nvGrpSpPr>
        <p:grpSpPr>
          <a:xfrm>
            <a:off x="805282" y="924667"/>
            <a:ext cx="12099280" cy="5384653"/>
            <a:chOff x="-1042521" y="344520"/>
            <a:chExt cx="17023828" cy="735029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B9DF44-5934-4D5F-B154-E42BD87F33F9}"/>
                </a:ext>
              </a:extLst>
            </p:cNvPr>
            <p:cNvSpPr/>
            <p:nvPr/>
          </p:nvSpPr>
          <p:spPr>
            <a:xfrm>
              <a:off x="6310436" y="1880331"/>
              <a:ext cx="2736304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D75D9E-CE41-4858-83D0-4A738349A94A}"/>
                </a:ext>
              </a:extLst>
            </p:cNvPr>
            <p:cNvSpPr/>
            <p:nvPr/>
          </p:nvSpPr>
          <p:spPr>
            <a:xfrm>
              <a:off x="1701924" y="1880331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Ruhezustand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6E5459-F532-497A-B903-558B2A180835}"/>
                </a:ext>
              </a:extLst>
            </p:cNvPr>
            <p:cNvSpPr/>
            <p:nvPr/>
          </p:nvSpPr>
          <p:spPr>
            <a:xfrm>
              <a:off x="467816" y="3616557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Aktivierung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B398DD-F3FD-4E95-9A18-93D9199E2DEE}"/>
                </a:ext>
              </a:extLst>
            </p:cNvPr>
            <p:cNvSpPr/>
            <p:nvPr/>
          </p:nvSpPr>
          <p:spPr>
            <a:xfrm>
              <a:off x="5943736" y="3665220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Deaktivierung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B2F975-4BFC-4834-BED8-3BEF7FF07A24}"/>
                </a:ext>
              </a:extLst>
            </p:cNvPr>
            <p:cNvSpPr/>
            <p:nvPr/>
          </p:nvSpPr>
          <p:spPr>
            <a:xfrm>
              <a:off x="3420144" y="4824247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Schlafen</a:t>
              </a: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21F42373-4DBF-47A8-8B21-9D400E4F1E1F}"/>
                </a:ext>
              </a:extLst>
            </p:cNvPr>
            <p:cNvCxnSpPr>
              <a:cxnSpLocks/>
              <a:stCxn id="11" idx="5"/>
              <a:endCxn id="11" idx="3"/>
            </p:cNvCxnSpPr>
            <p:nvPr/>
          </p:nvCxnSpPr>
          <p:spPr>
            <a:xfrm rot="5400000">
              <a:off x="5040324" y="4600547"/>
              <a:ext cx="12700" cy="2291280"/>
            </a:xfrm>
            <a:prstGeom prst="curvedConnector3">
              <a:avLst>
                <a:gd name="adj1" fmla="val 48024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026BCEA6-D16B-4F2F-A459-44F6CECABA7F}"/>
                </a:ext>
              </a:extLst>
            </p:cNvPr>
            <p:cNvCxnSpPr>
              <a:cxnSpLocks/>
              <a:stCxn id="8" idx="1"/>
              <a:endCxn id="8" idx="0"/>
            </p:cNvCxnSpPr>
            <p:nvPr/>
          </p:nvCxnSpPr>
          <p:spPr>
            <a:xfrm rot="5400000" flipH="1" flipV="1">
              <a:off x="2577095" y="1437518"/>
              <a:ext cx="158180" cy="1043806"/>
            </a:xfrm>
            <a:prstGeom prst="curvedConnector3">
              <a:avLst>
                <a:gd name="adj1" fmla="val 2445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1C301FA9-B5F6-44A5-9994-9687209BE49C}"/>
                </a:ext>
              </a:extLst>
            </p:cNvPr>
            <p:cNvCxnSpPr>
              <a:stCxn id="10" idx="4"/>
              <a:endCxn id="11" idx="6"/>
            </p:cNvCxnSpPr>
            <p:nvPr/>
          </p:nvCxnSpPr>
          <p:spPr>
            <a:xfrm rot="5400000">
              <a:off x="6802727" y="4603117"/>
              <a:ext cx="618967" cy="90341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EABD519-628D-46F6-935B-C9BB22FD0C7A}"/>
                </a:ext>
              </a:extLst>
            </p:cNvPr>
            <p:cNvCxnSpPr>
              <a:stCxn id="11" idx="2"/>
              <a:endCxn id="9" idx="4"/>
            </p:cNvCxnSpPr>
            <p:nvPr/>
          </p:nvCxnSpPr>
          <p:spPr>
            <a:xfrm rot="10800000">
              <a:off x="1943980" y="4696677"/>
              <a:ext cx="1476164" cy="66763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ADB7BA9-4A08-40F0-87F6-D33939750EC4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2987786" y="4538497"/>
              <a:ext cx="906898" cy="44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9A7FD812-0F8E-4B5B-8528-6C8CE54B99F1}"/>
                </a:ext>
              </a:extLst>
            </p:cNvPr>
            <p:cNvCxnSpPr>
              <a:cxnSpLocks/>
              <a:stCxn id="9" idx="1"/>
              <a:endCxn id="8" idx="2"/>
            </p:cNvCxnSpPr>
            <p:nvPr/>
          </p:nvCxnSpPr>
          <p:spPr>
            <a:xfrm rot="5400000" flipH="1" flipV="1">
              <a:off x="623876" y="2696689"/>
              <a:ext cx="1354346" cy="80175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BF7D1021-2503-4D30-B67B-88D7A41C08C8}"/>
                </a:ext>
              </a:extLst>
            </p:cNvPr>
            <p:cNvCxnSpPr>
              <a:stCxn id="9" idx="7"/>
              <a:endCxn id="7" idx="3"/>
            </p:cNvCxnSpPr>
            <p:nvPr/>
          </p:nvCxnSpPr>
          <p:spPr>
            <a:xfrm rot="5400000" flipH="1" flipV="1">
              <a:off x="4363239" y="1426818"/>
              <a:ext cx="972466" cy="3723372"/>
            </a:xfrm>
            <a:prstGeom prst="curvedConnector3">
              <a:avLst>
                <a:gd name="adj1" fmla="val 3248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054572B-35A1-44BE-9C57-A860F3F8F520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>
              <a:off x="4654252" y="2420391"/>
              <a:ext cx="1656184" cy="1270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0383F6F0-E30B-4945-A26E-3FE08A5F69D3}"/>
                </a:ext>
              </a:extLst>
            </p:cNvPr>
            <p:cNvCxnSpPr>
              <a:stCxn id="7" idx="4"/>
              <a:endCxn id="10" idx="0"/>
            </p:cNvCxnSpPr>
            <p:nvPr/>
          </p:nvCxnSpPr>
          <p:spPr>
            <a:xfrm rot="5400000">
              <a:off x="7268868" y="3255499"/>
              <a:ext cx="704769" cy="114672"/>
            </a:xfrm>
            <a:prstGeom prst="curvedConnector3">
              <a:avLst>
                <a:gd name="adj1" fmla="val 919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/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050" dirty="0"/>
                    <a:t>          Buffer </a:t>
                  </a:r>
                  <a:r>
                    <a:rPr lang="de-DE" sz="1050" dirty="0"/>
                    <a:t>nicht leer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oder  Ende des aktuellen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50" i="0" dirty="0" smtClean="0">
                          <a:latin typeface="Cambria Math" panose="02040503050406030204" pitchFamily="18" charset="0"/>
                        </a:rPr>
                        <m:t>SM</m:t>
                      </m:r>
                    </m:oMath>
                  </a14:m>
                  <a:endParaRPr lang="de-DE" sz="1050" dirty="0"/>
                </a:p>
              </p:txBody>
            </p:sp>
          </mc:Choice>
          <mc:Fallback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blipFill>
                  <a:blip r:embed="rId2"/>
                  <a:stretch>
                    <a:fillRect t="-3125"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29AA79-2D2D-4709-A521-83A4C7A7994B}"/>
                </a:ext>
              </a:extLst>
            </p:cNvPr>
            <p:cNvSpPr txBox="1"/>
            <p:nvPr/>
          </p:nvSpPr>
          <p:spPr>
            <a:xfrm>
              <a:off x="3216639" y="4474470"/>
              <a:ext cx="1904589" cy="3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/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Vorher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SM</m:t>
                          </m:r>
                        </m:e>
                        <m:sub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de-DE" sz="1050" dirty="0"/>
                </a:p>
              </p:txBody>
            </p:sp>
          </mc:Choice>
          <mc:Fallback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blipFill>
                  <a:blip r:embed="rId3"/>
                  <a:stretch>
                    <a:fillRect t="-5128" b="-1538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C3B94F-29CA-4CFA-BCFE-5863D0F73B36}"/>
                </a:ext>
              </a:extLst>
            </p:cNvPr>
            <p:cNvSpPr txBox="1"/>
            <p:nvPr/>
          </p:nvSpPr>
          <p:spPr>
            <a:xfrm>
              <a:off x="4722314" y="6080858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489E093E-4773-48D9-8959-FAC2D523AD0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rot="16200000" flipH="1">
              <a:off x="3337505" y="1599048"/>
              <a:ext cx="1403010" cy="380945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8E3CBAB-A8BC-40EE-ACA8-174165721041}"/>
                </a:ext>
              </a:extLst>
            </p:cNvPr>
            <p:cNvSpPr txBox="1"/>
            <p:nvPr/>
          </p:nvSpPr>
          <p:spPr>
            <a:xfrm>
              <a:off x="4634798" y="2113817"/>
              <a:ext cx="1702068" cy="277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800" dirty="0"/>
                <a:t>Ankunft des Nutzers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7CB022-B4D2-43BD-BAA2-8B02947B1910}"/>
                </a:ext>
              </a:extLst>
            </p:cNvPr>
            <p:cNvSpPr txBox="1"/>
            <p:nvPr/>
          </p:nvSpPr>
          <p:spPr>
            <a:xfrm>
              <a:off x="7612253" y="3183569"/>
              <a:ext cx="3143686" cy="51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00" dirty="0"/>
                <a:t>Fertig der Bedienung aller Verbraucher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B0FF930-9954-42BE-9E47-355E2350244C}"/>
                </a:ext>
              </a:extLst>
            </p:cNvPr>
            <p:cNvSpPr txBox="1"/>
            <p:nvPr/>
          </p:nvSpPr>
          <p:spPr>
            <a:xfrm rot="21406067">
              <a:off x="3809116" y="3211108"/>
              <a:ext cx="1690271" cy="33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Buffer </a:t>
              </a: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nicht leer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6CAEE69-854F-42BF-A618-C9F37756520B}"/>
                </a:ext>
              </a:extLst>
            </p:cNvPr>
            <p:cNvSpPr txBox="1"/>
            <p:nvPr/>
          </p:nvSpPr>
          <p:spPr>
            <a:xfrm rot="560382">
              <a:off x="3401593" y="3787556"/>
              <a:ext cx="2638195" cy="331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Ende des Ruhezustandes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FC34A82-4C84-4BCC-A121-BA2502895B4B}"/>
                </a:ext>
              </a:extLst>
            </p:cNvPr>
            <p:cNvSpPr txBox="1"/>
            <p:nvPr/>
          </p:nvSpPr>
          <p:spPr>
            <a:xfrm rot="20653812">
              <a:off x="2084489" y="1430789"/>
              <a:ext cx="806682" cy="33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50" dirty="0"/>
                <a:t>sonst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AFE2F63-B2D4-4309-9DFE-BE3510EDCF82}"/>
                </a:ext>
              </a:extLst>
            </p:cNvPr>
            <p:cNvSpPr/>
            <p:nvPr/>
          </p:nvSpPr>
          <p:spPr>
            <a:xfrm>
              <a:off x="117749" y="1068962"/>
              <a:ext cx="10513168" cy="55446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6FF776B-6D27-4415-9760-645CE6F76DF1}"/>
                </a:ext>
              </a:extLst>
            </p:cNvPr>
            <p:cNvSpPr txBox="1"/>
            <p:nvPr/>
          </p:nvSpPr>
          <p:spPr>
            <a:xfrm>
              <a:off x="-1018811" y="5563954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schlafend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C543C6C-F81C-4B1A-A03A-AB0F7D4680DE}"/>
                </a:ext>
              </a:extLst>
            </p:cNvPr>
            <p:cNvSpPr txBox="1"/>
            <p:nvPr/>
          </p:nvSpPr>
          <p:spPr>
            <a:xfrm>
              <a:off x="-1042521" y="6157756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aktiv oder   ruhe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BA9FD64-D8CE-4B01-980A-93F92E1C8AF5}"/>
                </a:ext>
              </a:extLst>
            </p:cNvPr>
            <p:cNvSpPr txBox="1"/>
            <p:nvPr/>
          </p:nvSpPr>
          <p:spPr>
            <a:xfrm>
              <a:off x="5371042" y="7053910"/>
              <a:ext cx="3813054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Fertig Bedienung eines Verbrauchers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1F70512F-A7B1-4B59-8CA6-6029D46B6541}"/>
                </a:ext>
              </a:extLst>
            </p:cNvPr>
            <p:cNvSpPr txBox="1"/>
            <p:nvPr/>
          </p:nvSpPr>
          <p:spPr>
            <a:xfrm>
              <a:off x="11011666" y="7398624"/>
              <a:ext cx="4969641" cy="29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900" dirty="0"/>
                <a:t>Voraussichtliches Verlassen eines Verbrauchers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618FD6C-B91C-42BE-9B26-C2B68F5F17C9}"/>
                </a:ext>
              </a:extLst>
            </p:cNvPr>
            <p:cNvSpPr txBox="1"/>
            <p:nvPr/>
          </p:nvSpPr>
          <p:spPr>
            <a:xfrm>
              <a:off x="1083198" y="344520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 ruhe</a:t>
              </a:r>
            </a:p>
          </p:txBody>
        </p:sp>
      </p:grp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93517F5-A37D-416D-AA63-31EF082269C6}"/>
              </a:ext>
            </a:extLst>
          </p:cNvPr>
          <p:cNvSpPr/>
          <p:nvPr/>
        </p:nvSpPr>
        <p:spPr>
          <a:xfrm>
            <a:off x="9521158" y="5086884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Beobachtung</a:t>
            </a: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2219885B-3150-43EE-AF7E-212498B06774}"/>
              </a:ext>
            </a:extLst>
          </p:cNvPr>
          <p:cNvCxnSpPr>
            <a:cxnSpLocks/>
            <a:stCxn id="19" idx="3"/>
            <a:endCxn id="86" idx="3"/>
          </p:cNvCxnSpPr>
          <p:nvPr/>
        </p:nvCxnSpPr>
        <p:spPr>
          <a:xfrm rot="5400000" flipH="1">
            <a:off x="6246707" y="2206463"/>
            <a:ext cx="635511" cy="6644379"/>
          </a:xfrm>
          <a:prstGeom prst="curvedConnector4">
            <a:avLst>
              <a:gd name="adj1" fmla="val -35971"/>
              <a:gd name="adj2" fmla="val 9564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22317BC-227B-44E9-ADFD-492CA961F90F}"/>
              </a:ext>
            </a:extLst>
          </p:cNvPr>
          <p:cNvCxnSpPr>
            <a:stCxn id="7" idx="6"/>
            <a:endCxn id="19" idx="0"/>
          </p:cNvCxnSpPr>
          <p:nvPr/>
        </p:nvCxnSpPr>
        <p:spPr>
          <a:xfrm>
            <a:off x="7975984" y="2445401"/>
            <a:ext cx="2793049" cy="264148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A840878-5F8D-431D-B608-BF5417CA0F37}"/>
              </a:ext>
            </a:extLst>
          </p:cNvPr>
          <p:cNvSpPr/>
          <p:nvPr/>
        </p:nvSpPr>
        <p:spPr>
          <a:xfrm>
            <a:off x="9234069" y="4748301"/>
            <a:ext cx="2872629" cy="1561019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A7BAEC90-F2E9-44BF-8FC4-D3EB3C5D667C}"/>
              </a:ext>
            </a:extLst>
          </p:cNvPr>
          <p:cNvSpPr/>
          <p:nvPr/>
        </p:nvSpPr>
        <p:spPr>
          <a:xfrm>
            <a:off x="337465" y="5774449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Ankunft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DCEE7F0-E027-492C-9920-42BE99499B71}"/>
              </a:ext>
            </a:extLst>
          </p:cNvPr>
          <p:cNvSpPr/>
          <p:nvPr/>
        </p:nvSpPr>
        <p:spPr>
          <a:xfrm>
            <a:off x="67730" y="5605807"/>
            <a:ext cx="2872629" cy="117245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0444BD66-E8BF-4A2C-86DF-98F05B9206DA}"/>
              </a:ext>
            </a:extLst>
          </p:cNvPr>
          <p:cNvCxnSpPr>
            <a:cxnSpLocks/>
            <a:stCxn id="71" idx="2"/>
            <a:endCxn id="61" idx="1"/>
          </p:cNvCxnSpPr>
          <p:nvPr/>
        </p:nvCxnSpPr>
        <p:spPr>
          <a:xfrm rot="5400000" flipH="1" flipV="1">
            <a:off x="909344" y="4714470"/>
            <a:ext cx="965310" cy="1389828"/>
          </a:xfrm>
          <a:prstGeom prst="curvedConnector4">
            <a:avLst>
              <a:gd name="adj1" fmla="val 98905"/>
              <a:gd name="adj2" fmla="val 228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80621EC-DEEF-4EF9-89A8-18E72881DA97}"/>
              </a:ext>
            </a:extLst>
          </p:cNvPr>
          <p:cNvSpPr/>
          <p:nvPr/>
        </p:nvSpPr>
        <p:spPr>
          <a:xfrm>
            <a:off x="2086913" y="4787914"/>
            <a:ext cx="1155359" cy="27763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Buffer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60FD33D-FE38-44F9-A56C-3753384A6DE4}"/>
              </a:ext>
            </a:extLst>
          </p:cNvPr>
          <p:cNvSpPr txBox="1"/>
          <p:nvPr/>
        </p:nvSpPr>
        <p:spPr>
          <a:xfrm>
            <a:off x="0" y="5605807"/>
            <a:ext cx="139417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Verbraucher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3DE5E26-0120-4782-BE08-70D2C62D857A}"/>
              </a:ext>
            </a:extLst>
          </p:cNvPr>
          <p:cNvSpPr txBox="1"/>
          <p:nvPr/>
        </p:nvSpPr>
        <p:spPr>
          <a:xfrm>
            <a:off x="9215611" y="4774477"/>
            <a:ext cx="11638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Map</a:t>
            </a:r>
            <a:endParaRPr lang="de-DE" sz="14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28C1115-DF82-4935-B4A4-BD9AC3DB5554}"/>
              </a:ext>
            </a:extLst>
          </p:cNvPr>
          <p:cNvSpPr txBox="1"/>
          <p:nvPr/>
        </p:nvSpPr>
        <p:spPr>
          <a:xfrm>
            <a:off x="1645117" y="1483779"/>
            <a:ext cx="125202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Basisstation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924BC9-8EC7-41D7-BD32-E91E6824647F}"/>
              </a:ext>
            </a:extLst>
          </p:cNvPr>
          <p:cNvSpPr/>
          <p:nvPr/>
        </p:nvSpPr>
        <p:spPr>
          <a:xfrm>
            <a:off x="2086913" y="5066455"/>
            <a:ext cx="1155360" cy="288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Serve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D3041F7B-FC3E-4457-BEEC-57FDF9C1CF69}"/>
              </a:ext>
            </a:extLst>
          </p:cNvPr>
          <p:cNvCxnSpPr>
            <a:stCxn id="10" idx="6"/>
            <a:endCxn id="19" idx="1"/>
          </p:cNvCxnSpPr>
          <p:nvPr/>
        </p:nvCxnSpPr>
        <p:spPr>
          <a:xfrm>
            <a:off x="8073606" y="3752970"/>
            <a:ext cx="1813046" cy="14642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E88626DF-ECEF-41B2-8E0C-EC911E4E2845}"/>
              </a:ext>
            </a:extLst>
          </p:cNvPr>
          <p:cNvCxnSpPr>
            <a:cxnSpLocks/>
            <a:stCxn id="19" idx="5"/>
            <a:endCxn id="19" idx="3"/>
          </p:cNvCxnSpPr>
          <p:nvPr/>
        </p:nvCxnSpPr>
        <p:spPr>
          <a:xfrm rot="5400000">
            <a:off x="10769033" y="4964026"/>
            <a:ext cx="12700" cy="1764762"/>
          </a:xfrm>
          <a:prstGeom prst="curvedConnector3">
            <a:avLst>
              <a:gd name="adj1" fmla="val 21060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FB8BE9EB-4C85-4149-ABE2-0A7409985D42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746760" y="5210896"/>
            <a:ext cx="1340153" cy="259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曲线 114">
            <a:extLst>
              <a:ext uri="{FF2B5EF4-FFF2-40B4-BE49-F238E27FC236}">
                <a16:creationId xmlns:a16="http://schemas.microsoft.com/office/drawing/2014/main" id="{01587353-59DE-4EFC-8839-B3B146F16BAF}"/>
              </a:ext>
            </a:extLst>
          </p:cNvPr>
          <p:cNvCxnSpPr>
            <a:cxnSpLocks/>
            <a:stCxn id="71" idx="2"/>
            <a:endCxn id="25" idx="0"/>
          </p:cNvCxnSpPr>
          <p:nvPr/>
        </p:nvCxnSpPr>
        <p:spPr>
          <a:xfrm rot="5400000" flipH="1" flipV="1">
            <a:off x="1235505" y="1682392"/>
            <a:ext cx="3671227" cy="4748068"/>
          </a:xfrm>
          <a:prstGeom prst="curvedConnector5">
            <a:avLst>
              <a:gd name="adj1" fmla="val 129542"/>
              <a:gd name="adj2" fmla="val 47761"/>
              <a:gd name="adj3" fmla="val 130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154</TotalTime>
  <Words>677</Words>
  <Application>Microsoft Office PowerPoint</Application>
  <PresentationFormat>自定义</PresentationFormat>
  <Paragraphs>179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Century Gothic (Body)</vt:lpstr>
      <vt:lpstr>LMMathItalic9-Regular</vt:lpstr>
      <vt:lpstr>LMSans8-Oblique</vt:lpstr>
      <vt:lpstr>LMSans9-Oblique</vt:lpstr>
      <vt:lpstr>Arial</vt:lpstr>
      <vt:lpstr>Cambria Math</vt:lpstr>
      <vt:lpstr>Century Gothic</vt:lpstr>
      <vt:lpstr>Lucida Console</vt:lpstr>
      <vt:lpstr>Times New Roman</vt:lpstr>
      <vt:lpstr>World Presentation 16x9</vt:lpstr>
      <vt:lpstr>Institutsprojekt </vt:lpstr>
      <vt:lpstr>Inhalt</vt:lpstr>
      <vt:lpstr>Einleitung</vt:lpstr>
      <vt:lpstr>Problemstellung</vt:lpstr>
      <vt:lpstr>Konzept des Q-Learning</vt:lpstr>
      <vt:lpstr>Aufbau der Simulation</vt:lpstr>
      <vt:lpstr>PowerPoint 演示文稿</vt:lpstr>
      <vt:lpstr>PowerPoint 演示文稿</vt:lpstr>
      <vt:lpstr>Event-basierte simulation</vt:lpstr>
      <vt:lpstr>Gestaltung der Simulation</vt:lpstr>
      <vt:lpstr>PowerPoint 演示文稿</vt:lpstr>
      <vt:lpstr>Simulationsergebnisse 1</vt:lpstr>
      <vt:lpstr>Simulationsergebnisse 2</vt:lpstr>
      <vt:lpstr>Auswertung</vt:lpstr>
      <vt:lpstr>Fazit</vt:lpstr>
      <vt:lpstr>Ausblicke</vt:lpstr>
      <vt:lpstr>Quellen</vt:lpstr>
      <vt:lpstr>Vielen dank für ihre aufmerksamkeit! 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Institutsprojekt </dc:title>
  <dc:creator>Andrej Fadin</dc:creator>
  <cp:lastModifiedBy>汪 皓天</cp:lastModifiedBy>
  <cp:revision>53</cp:revision>
  <dcterms:created xsi:type="dcterms:W3CDTF">2022-07-05T14:47:39Z</dcterms:created>
  <dcterms:modified xsi:type="dcterms:W3CDTF">2022-07-12T21:56:15Z</dcterms:modified>
</cp:coreProperties>
</file>